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64" r:id="rId3"/>
    <p:sldId id="265" r:id="rId4"/>
    <p:sldId id="266" r:id="rId5"/>
    <p:sldId id="268" r:id="rId6"/>
    <p:sldId id="267" r:id="rId7"/>
    <p:sldId id="263" r:id="rId8"/>
    <p:sldId id="258" r:id="rId9"/>
    <p:sldId id="269" r:id="rId10"/>
    <p:sldId id="270" r:id="rId11"/>
    <p:sldId id="271" r:id="rId12"/>
    <p:sldId id="262" r:id="rId13"/>
    <p:sldId id="261" r:id="rId14"/>
    <p:sldId id="25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6F6"/>
    <a:srgbClr val="FFD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C75F7-3A9E-1041-88A8-C96B9CA6571C}" type="datetimeFigureOut">
              <a:rPr lang="en-US" smtClean="0"/>
              <a:t>10/6/14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34413-EB0D-2B46-8DE4-04F4563D5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30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99816-7DE1-704B-B71B-BB249800D8D2}" type="datetimeFigureOut">
              <a:rPr lang="en-US" smtClean="0"/>
              <a:t>10/6/14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8AB48-8C8A-8C4E-A428-76764A6EC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081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1A6F8-78E1-4946-B440-1327EEA603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CD211-83F3-1748-B2F5-30B8C02E77FA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01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CDCF5-775B-C745-86E9-F0BA2E5D53A8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63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68FED-FE91-3C47-9B11-3C6706276D38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2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D8FF0-C6D0-FF4D-8CCE-30C7344D150B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6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A938-FA63-6F48-885B-3BE7E1C7662E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04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30942-9172-8F4F-999B-ED4DB8BEDB63}" type="datetime1">
              <a:rPr lang="en-US" smtClean="0"/>
              <a:t>10/6/14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03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5A86C-0B7C-A446-AE14-A66EB3AB0C96}" type="datetime1">
              <a:rPr lang="en-US" smtClean="0"/>
              <a:t>10/6/14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7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C9B3C-1D57-164A-944A-6968100C8700}" type="datetime1">
              <a:rPr lang="en-US" smtClean="0"/>
              <a:t>10/6/14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4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AFB1-DA41-574C-ABD2-B3FDBF2F8946}" type="datetime1">
              <a:rPr lang="en-US" smtClean="0"/>
              <a:t>10/6/14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8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1774F-68C5-1748-B542-7D3D74039C0A}" type="datetime1">
              <a:rPr lang="en-US" smtClean="0"/>
              <a:t>10/6/14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38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1D0A1-A899-0947-BBDB-09CD6BF7E85D}" type="datetime1">
              <a:rPr lang="en-US" smtClean="0"/>
              <a:t>10/6/14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7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rgbClr val="FFA6F6"/>
          </a:fgClr>
          <a:bgClr>
            <a:prstClr val="whit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A45FD-C852-094C-96E0-108D12A2F1A9}" type="datetime1">
              <a:rPr lang="en-US" smtClean="0"/>
              <a:t>10/6/14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421B2-DEA9-284C-9710-38E8FF0B1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8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3741" y="513628"/>
            <a:ext cx="7999512" cy="3156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>
                <a:latin typeface="Century Gothic" pitchFamily="34" charset="0"/>
              </a:rPr>
              <a:t>Lesson </a:t>
            </a:r>
            <a:r>
              <a:rPr lang="en-US" sz="3600" dirty="0" smtClean="0">
                <a:latin typeface="Century Gothic" pitchFamily="34" charset="0"/>
              </a:rPr>
              <a:t>27: </a:t>
            </a:r>
            <a:r>
              <a:rPr lang="en-US" sz="3600" dirty="0" smtClean="0">
                <a:latin typeface="Century Gothic" pitchFamily="34" charset="0"/>
              </a:rPr>
              <a:t>I can divide decimal dividends by two-digit divisors, estimating quotients, reasoning about the placement of the decimal point, and making connections to a written method.</a:t>
            </a:r>
            <a:endParaRPr lang="en-US" sz="3600" dirty="0">
              <a:latin typeface="Century Gothic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724" y="3763236"/>
            <a:ext cx="3937053" cy="220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80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9826" y="48352"/>
            <a:ext cx="2287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2868" y="580796"/>
            <a:ext cx="8401177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 vial contains 14.7 mL of serum that is then split equally into 21 tiny containers.  How much serum is in each new container?</a:t>
            </a:r>
            <a:endParaRPr lang="en-US" sz="2400" dirty="0"/>
          </a:p>
        </p:txBody>
      </p:sp>
      <p:sp>
        <p:nvSpPr>
          <p:cNvPr id="7" name="Cloud 6"/>
          <p:cNvSpPr/>
          <p:nvPr/>
        </p:nvSpPr>
        <p:spPr>
          <a:xfrm rot="21334836">
            <a:off x="52950" y="1561265"/>
            <a:ext cx="3938416" cy="152626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Write a division equation that matches this story problem?</a:t>
            </a:r>
            <a:endParaRPr lang="en-US" dirty="0"/>
          </a:p>
        </p:txBody>
      </p:sp>
      <p:sp>
        <p:nvSpPr>
          <p:cNvPr id="8" name="Down Ribbon 7"/>
          <p:cNvSpPr/>
          <p:nvPr/>
        </p:nvSpPr>
        <p:spPr>
          <a:xfrm>
            <a:off x="4276327" y="1596171"/>
            <a:ext cx="4241372" cy="1060230"/>
          </a:xfrm>
          <a:prstGeom prst="ribbon">
            <a:avLst>
              <a:gd name="adj1" fmla="val 7876"/>
              <a:gd name="adj2" fmla="val 609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14.7 ÷ 21</a:t>
            </a:r>
            <a:endParaRPr lang="en-US" sz="4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903336" y="3225351"/>
            <a:ext cx="2540286" cy="657982"/>
            <a:chOff x="3903336" y="3225351"/>
            <a:chExt cx="2540286" cy="657982"/>
          </a:xfrm>
        </p:grpSpPr>
        <p:sp>
          <p:nvSpPr>
            <p:cNvPr id="9" name="TextBox 8"/>
            <p:cNvSpPr txBox="1"/>
            <p:nvPr/>
          </p:nvSpPr>
          <p:spPr>
            <a:xfrm>
              <a:off x="4614239" y="3237002"/>
              <a:ext cx="13162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1 4 . 7 </a:t>
              </a:r>
              <a:endParaRPr lang="en-US" sz="36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03336" y="3225351"/>
              <a:ext cx="6526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21</a:t>
              </a:r>
              <a:endParaRPr lang="en-US" sz="3600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4590935" y="3271955"/>
              <a:ext cx="0" cy="56118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90935" y="3237002"/>
              <a:ext cx="1852687" cy="2330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Oval Callout 14"/>
          <p:cNvSpPr/>
          <p:nvPr/>
        </p:nvSpPr>
        <p:spPr>
          <a:xfrm>
            <a:off x="372868" y="2936023"/>
            <a:ext cx="3530468" cy="2132110"/>
          </a:xfrm>
          <a:prstGeom prst="wedgeEllipseCallout">
            <a:avLst>
              <a:gd name="adj1" fmla="val 90599"/>
              <a:gd name="adj2" fmla="val -9989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Before we solve this, let’s reason about what our quotient might be.  Will there be more than 1 mL in each container or less than 1 mL?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88315" y="6080012"/>
            <a:ext cx="226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*use ink tools to solve</a:t>
            </a:r>
            <a:endParaRPr lang="en-US" dirty="0"/>
          </a:p>
        </p:txBody>
      </p:sp>
      <p:sp>
        <p:nvSpPr>
          <p:cNvPr id="3" name="Folded Corner 2"/>
          <p:cNvSpPr/>
          <p:nvPr/>
        </p:nvSpPr>
        <p:spPr>
          <a:xfrm rot="450274">
            <a:off x="6855588" y="2598145"/>
            <a:ext cx="2001251" cy="1549567"/>
          </a:xfrm>
          <a:prstGeom prst="foldedCorne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Estimate the quotient first then solve using the standard algorithm.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170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5390" y="211178"/>
            <a:ext cx="8401177" cy="1200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The surface area of a rectangular piece of construction paper is 140.25 square inches.  If the paper’s length is 17 inches, what is the width?</a:t>
            </a:r>
            <a:endParaRPr lang="en-US" sz="2400" dirty="0"/>
          </a:p>
        </p:txBody>
      </p:sp>
      <p:sp>
        <p:nvSpPr>
          <p:cNvPr id="7" name="Cloud 6"/>
          <p:cNvSpPr/>
          <p:nvPr/>
        </p:nvSpPr>
        <p:spPr>
          <a:xfrm rot="21334836">
            <a:off x="52948" y="1386502"/>
            <a:ext cx="3938416" cy="152626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Write a division equation that matches this story problem?</a:t>
            </a:r>
            <a:endParaRPr lang="en-US" dirty="0"/>
          </a:p>
        </p:txBody>
      </p:sp>
      <p:sp>
        <p:nvSpPr>
          <p:cNvPr id="8" name="Down Ribbon 7"/>
          <p:cNvSpPr/>
          <p:nvPr/>
        </p:nvSpPr>
        <p:spPr>
          <a:xfrm>
            <a:off x="4283634" y="1596171"/>
            <a:ext cx="4241372" cy="1060230"/>
          </a:xfrm>
          <a:prstGeom prst="ribbon">
            <a:avLst>
              <a:gd name="adj1" fmla="val 7876"/>
              <a:gd name="adj2" fmla="val 692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140.25 ÷ 17</a:t>
            </a:r>
            <a:endParaRPr lang="en-US" sz="4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903336" y="3225351"/>
            <a:ext cx="2540286" cy="657982"/>
            <a:chOff x="3903336" y="3225351"/>
            <a:chExt cx="2540286" cy="657982"/>
          </a:xfrm>
        </p:grpSpPr>
        <p:sp>
          <p:nvSpPr>
            <p:cNvPr id="9" name="TextBox 8"/>
            <p:cNvSpPr txBox="1"/>
            <p:nvPr/>
          </p:nvSpPr>
          <p:spPr>
            <a:xfrm>
              <a:off x="4614239" y="3237002"/>
              <a:ext cx="13162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1 4 . 7 </a:t>
              </a:r>
              <a:endParaRPr lang="en-US" sz="36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03336" y="3225351"/>
              <a:ext cx="6526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21</a:t>
              </a:r>
              <a:endParaRPr lang="en-US" sz="3600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4590935" y="3271955"/>
              <a:ext cx="0" cy="56118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90935" y="3237002"/>
              <a:ext cx="1852687" cy="2330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Oval Callout 14"/>
          <p:cNvSpPr/>
          <p:nvPr/>
        </p:nvSpPr>
        <p:spPr>
          <a:xfrm>
            <a:off x="372868" y="2737957"/>
            <a:ext cx="3530468" cy="1796178"/>
          </a:xfrm>
          <a:prstGeom prst="wedgeEllipseCallout">
            <a:avLst>
              <a:gd name="adj1" fmla="val 68156"/>
              <a:gd name="adj2" fmla="val -658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Before we solve this, let’s reason about what our quotient might be.  Estimate the product.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88315" y="6080012"/>
            <a:ext cx="226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*use ink tools to solve</a:t>
            </a:r>
            <a:endParaRPr lang="en-US" dirty="0"/>
          </a:p>
        </p:txBody>
      </p:sp>
      <p:sp>
        <p:nvSpPr>
          <p:cNvPr id="3" name="Folded Corner 2"/>
          <p:cNvSpPr/>
          <p:nvPr/>
        </p:nvSpPr>
        <p:spPr>
          <a:xfrm rot="450274">
            <a:off x="6849414" y="2613147"/>
            <a:ext cx="2236165" cy="1628706"/>
          </a:xfrm>
          <a:prstGeom prst="foldedCorne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olve using the standard algorithm.  Answer the question using a complete sentence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6580" y="2994518"/>
            <a:ext cx="3039714" cy="830997"/>
          </a:xfrm>
          <a:prstGeom prst="rect">
            <a:avLst/>
          </a:prstGeom>
          <a:solidFill>
            <a:srgbClr val="FF3FCF"/>
          </a:solidFill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sz="2400" u="sng" dirty="0" smtClean="0"/>
              <a:t>Estimate:</a:t>
            </a:r>
          </a:p>
          <a:p>
            <a:r>
              <a:rPr lang="en-US" sz="2400" dirty="0" smtClean="0"/>
              <a:t>140 ones </a:t>
            </a:r>
            <a:r>
              <a:rPr lang="en-US" sz="2400" dirty="0" smtClean="0"/>
              <a:t>÷ 20 = 7 ones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4370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3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  <a:solidFill>
            <a:srgbClr val="FF3FC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Complete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09522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Complete Pages 2.G</a:t>
            </a:r>
            <a:r>
              <a:rPr lang="en-US" dirty="0" smtClean="0">
                <a:latin typeface="Century Gothic" pitchFamily="34" charset="0"/>
              </a:rPr>
              <a:t>.</a:t>
            </a:r>
            <a:r>
              <a:rPr lang="en-US" dirty="0" smtClean="0">
                <a:latin typeface="Century Gothic" pitchFamily="34" charset="0"/>
              </a:rPr>
              <a:t>45</a:t>
            </a:r>
            <a:r>
              <a:rPr lang="en-US" dirty="0" smtClean="0">
                <a:latin typeface="Century Gothic" pitchFamily="34" charset="0"/>
              </a:rPr>
              <a:t> </a:t>
            </a:r>
            <a:r>
              <a:rPr lang="en-US" dirty="0" smtClean="0">
                <a:latin typeface="Century Gothic" pitchFamily="34" charset="0"/>
              </a:rPr>
              <a:t>&amp; 2.G</a:t>
            </a:r>
            <a:r>
              <a:rPr lang="en-US" dirty="0" smtClean="0">
                <a:latin typeface="Century Gothic" pitchFamily="34" charset="0"/>
              </a:rPr>
              <a:t>.</a:t>
            </a:r>
            <a:r>
              <a:rPr lang="en-US" dirty="0" smtClean="0">
                <a:latin typeface="Century Gothic" pitchFamily="34" charset="0"/>
              </a:rPr>
              <a:t>46</a:t>
            </a: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You will have 15 minutes to work.</a:t>
            </a: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Try your Best!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660066"/>
                </a:solidFill>
                <a:latin typeface="Century Gothic" pitchFamily="34" charset="0"/>
              </a:rPr>
              <a:t>Remember to Estimate Using </a:t>
            </a: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660066"/>
                </a:solidFill>
                <a:latin typeface="Century Gothic" pitchFamily="34" charset="0"/>
              </a:rPr>
              <a:t>Easily Identifiable Multiples!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72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1905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FCF"/>
                </a:solidFill>
                <a:effectLst>
                  <a:reflection blurRad="12700" stA="28000" endPos="45000" dist="1000" dir="5400000" sy="-100000" algn="bl" rotWithShape="0"/>
                </a:effectLst>
                <a:latin typeface="Marker Felt"/>
                <a:cs typeface="Marker Felt"/>
              </a:rPr>
              <a:t>LET’S Debrief</a:t>
            </a:r>
            <a:endParaRPr lang="en-US" sz="4800" b="1" cap="all" dirty="0">
              <a:ln w="1905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FCF"/>
              </a:solidFill>
              <a:effectLst>
                <a:reflection blurRad="12700" stA="28000" endPos="45000" dist="1000" dir="5400000" sy="-100000" algn="bl" rotWithShape="0"/>
              </a:effectLst>
              <a:latin typeface="Marker Felt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061772"/>
            <a:ext cx="8478982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When dividing a decimal by a two-digit divisor, when is it useful to think of decimals in various units?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How did you know the placement of the decimal point was reasonable when solving the multi-step word problems?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We expressed our remainders today using decimals.  Does it always make sense to do this?  Give an example of a situation where a whole number remainder makes more sense?  Did you notice a pattern to these examples?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328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7091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Page 2.G</a:t>
            </a:r>
            <a:r>
              <a:rPr lang="en-US" sz="4000" b="1" dirty="0" smtClean="0"/>
              <a:t>.</a:t>
            </a:r>
            <a:r>
              <a:rPr lang="en-US" sz="4000" b="1" dirty="0" smtClean="0"/>
              <a:t>47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55703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Divide Decimals by</a:t>
            </a:r>
            <a:br>
              <a:rPr lang="en-US" dirty="0" smtClean="0">
                <a:latin typeface="Century Gothic" panose="020B0502020202020204" pitchFamily="34" charset="0"/>
              </a:rPr>
            </a:br>
            <a:r>
              <a:rPr lang="en-US" dirty="0" smtClean="0">
                <a:latin typeface="Century Gothic" panose="020B0502020202020204" pitchFamily="34" charset="0"/>
              </a:rPr>
              <a:t>Multiples of 10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Wave 1"/>
          <p:cNvSpPr/>
          <p:nvPr/>
        </p:nvSpPr>
        <p:spPr>
          <a:xfrm>
            <a:off x="723912" y="1694948"/>
            <a:ext cx="3960240" cy="1334282"/>
          </a:xfrm>
          <a:prstGeom prst="wave">
            <a:avLst>
              <a:gd name="adj1" fmla="val 12500"/>
              <a:gd name="adj2" fmla="val -307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by expressing the whole in tenths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3998" y="3002580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1.2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>
                <a:latin typeface="Century Gothic" panose="020B0502020202020204" pitchFamily="34" charset="0"/>
              </a:rPr>
              <a:t>6</a:t>
            </a:r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169" y="3926347"/>
            <a:ext cx="2882419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12 tenths </a:t>
            </a:r>
            <a:r>
              <a:rPr lang="en-US" sz="3200" dirty="0" smtClean="0">
                <a:latin typeface="Century Gothic" panose="020B0502020202020204" pitchFamily="34" charset="0"/>
              </a:rPr>
              <a:t>÷ </a:t>
            </a:r>
            <a:r>
              <a:rPr lang="en-US" sz="3200" dirty="0" smtClean="0">
                <a:latin typeface="Century Gothic" panose="020B0502020202020204" pitchFamily="34" charset="0"/>
              </a:rPr>
              <a:t>6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tenths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10" name="Wave 9"/>
          <p:cNvSpPr/>
          <p:nvPr/>
        </p:nvSpPr>
        <p:spPr>
          <a:xfrm>
            <a:off x="4878812" y="1910744"/>
            <a:ext cx="3960240" cy="2003952"/>
          </a:xfrm>
          <a:prstGeom prst="wave">
            <a:avLst>
              <a:gd name="adj1" fmla="val 12500"/>
              <a:gd name="adj2" fmla="val -3077"/>
            </a:avLst>
          </a:prstGeom>
          <a:solidFill>
            <a:srgbClr val="F030FF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with 3 steps and by taking out the ten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96292" y="3710903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1.2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 smtClean="0">
                <a:latin typeface="Century Gothic" panose="020B0502020202020204" pitchFamily="34" charset="0"/>
              </a:rPr>
              <a:t>60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1507" y="4617356"/>
            <a:ext cx="2882419" cy="1569660"/>
          </a:xfrm>
          <a:prstGeom prst="rect">
            <a:avLst/>
          </a:prstGeom>
          <a:solidFill>
            <a:srgbClr val="F030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1.2 </a:t>
            </a:r>
            <a:r>
              <a:rPr lang="en-US" sz="3200" dirty="0" smtClean="0">
                <a:latin typeface="Century Gothic" panose="020B0502020202020204" pitchFamily="34" charset="0"/>
              </a:rPr>
              <a:t>÷ 10 </a:t>
            </a:r>
            <a:r>
              <a:rPr lang="en-US" sz="3200" dirty="0">
                <a:latin typeface="Century Gothic" panose="020B0502020202020204" pitchFamily="34" charset="0"/>
              </a:rPr>
              <a:t>÷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6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 smtClean="0"/>
              <a:t> 0.12 </a:t>
            </a:r>
            <a:r>
              <a:rPr lang="en-US" sz="3200" dirty="0">
                <a:latin typeface="Century Gothic" panose="020B0502020202020204" pitchFamily="34" charset="0"/>
              </a:rPr>
              <a:t>÷ </a:t>
            </a:r>
            <a:r>
              <a:rPr lang="en-US" sz="3200" dirty="0" smtClean="0">
                <a:latin typeface="Century Gothic" panose="020B0502020202020204" pitchFamily="34" charset="0"/>
              </a:rPr>
              <a:t>6 </a:t>
            </a:r>
            <a:r>
              <a:rPr lang="en-US" sz="32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r>
              <a:rPr lang="en-US" sz="3200" dirty="0" smtClean="0">
                <a:latin typeface="Century Gothic" panose="020B0502020202020204" pitchFamily="34" charset="0"/>
              </a:rPr>
              <a:t>0.02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5242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Divide Decimals by</a:t>
            </a:r>
            <a:br>
              <a:rPr lang="en-US" dirty="0" smtClean="0">
                <a:latin typeface="Century Gothic" panose="020B0502020202020204" pitchFamily="34" charset="0"/>
              </a:rPr>
            </a:br>
            <a:r>
              <a:rPr lang="en-US" dirty="0" smtClean="0">
                <a:latin typeface="Century Gothic" panose="020B0502020202020204" pitchFamily="34" charset="0"/>
              </a:rPr>
              <a:t>Multiples of 10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Wave 1"/>
          <p:cNvSpPr/>
          <p:nvPr/>
        </p:nvSpPr>
        <p:spPr>
          <a:xfrm>
            <a:off x="723912" y="1694948"/>
            <a:ext cx="3960240" cy="1334282"/>
          </a:xfrm>
          <a:prstGeom prst="wave">
            <a:avLst>
              <a:gd name="adj1" fmla="val 12500"/>
              <a:gd name="adj2" fmla="val -307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by expressing the whole in tenths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3998" y="3002580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8</a:t>
            </a:r>
            <a:r>
              <a:rPr lang="en-US" sz="5400" dirty="0" smtClean="0">
                <a:latin typeface="Century Gothic" panose="020B0502020202020204" pitchFamily="34" charset="0"/>
              </a:rPr>
              <a:t>.4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 smtClean="0">
                <a:latin typeface="Century Gothic" panose="020B0502020202020204" pitchFamily="34" charset="0"/>
              </a:rPr>
              <a:t>4</a:t>
            </a:r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169" y="3926347"/>
            <a:ext cx="2882419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84</a:t>
            </a:r>
            <a:r>
              <a:rPr lang="en-US" sz="3200" dirty="0" smtClean="0"/>
              <a:t> </a:t>
            </a:r>
            <a:r>
              <a:rPr lang="en-US" sz="3200" dirty="0" smtClean="0"/>
              <a:t>tenths </a:t>
            </a:r>
            <a:r>
              <a:rPr lang="en-US" sz="3200" dirty="0" smtClean="0">
                <a:latin typeface="Century Gothic" panose="020B0502020202020204" pitchFamily="34" charset="0"/>
              </a:rPr>
              <a:t>÷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 smtClean="0">
                <a:latin typeface="Century Gothic" panose="020B0502020202020204" pitchFamily="34" charset="0"/>
              </a:rPr>
              <a:t>21 </a:t>
            </a:r>
            <a:r>
              <a:rPr lang="en-US" sz="3200" dirty="0" smtClean="0">
                <a:latin typeface="Century Gothic" panose="020B0502020202020204" pitchFamily="34" charset="0"/>
              </a:rPr>
              <a:t>tenths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10" name="Wave 9"/>
          <p:cNvSpPr/>
          <p:nvPr/>
        </p:nvSpPr>
        <p:spPr>
          <a:xfrm>
            <a:off x="4878812" y="1910744"/>
            <a:ext cx="3960240" cy="2003952"/>
          </a:xfrm>
          <a:prstGeom prst="wave">
            <a:avLst>
              <a:gd name="adj1" fmla="val 12500"/>
              <a:gd name="adj2" fmla="val -3077"/>
            </a:avLst>
          </a:prstGeom>
          <a:solidFill>
            <a:srgbClr val="F030FF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with 3 steps and by taking out the ten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96292" y="3710903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8</a:t>
            </a:r>
            <a:r>
              <a:rPr lang="en-US" sz="5400" dirty="0" smtClean="0">
                <a:latin typeface="Century Gothic" panose="020B0502020202020204" pitchFamily="34" charset="0"/>
              </a:rPr>
              <a:t>.4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>
                <a:latin typeface="Century Gothic" panose="020B0502020202020204" pitchFamily="34" charset="0"/>
              </a:rPr>
              <a:t>4</a:t>
            </a:r>
            <a:r>
              <a:rPr lang="en-US" sz="5400" dirty="0" smtClean="0">
                <a:latin typeface="Century Gothic" panose="020B0502020202020204" pitchFamily="34" charset="0"/>
              </a:rPr>
              <a:t>0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1507" y="4617356"/>
            <a:ext cx="2882419" cy="1569660"/>
          </a:xfrm>
          <a:prstGeom prst="rect">
            <a:avLst/>
          </a:prstGeom>
          <a:solidFill>
            <a:srgbClr val="F030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8.4 </a:t>
            </a:r>
            <a:r>
              <a:rPr lang="en-US" sz="3200" dirty="0" smtClean="0">
                <a:latin typeface="Century Gothic" panose="020B0502020202020204" pitchFamily="34" charset="0"/>
              </a:rPr>
              <a:t>÷ 10 </a:t>
            </a:r>
            <a:r>
              <a:rPr lang="en-US" sz="3200" dirty="0">
                <a:latin typeface="Century Gothic" panose="020B0502020202020204" pitchFamily="34" charset="0"/>
              </a:rPr>
              <a:t>÷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 smtClean="0"/>
              <a:t> </a:t>
            </a:r>
            <a:r>
              <a:rPr lang="en-US" sz="3200" dirty="0" smtClean="0"/>
              <a:t>0.84 </a:t>
            </a:r>
            <a:r>
              <a:rPr lang="en-US" sz="3200" dirty="0">
                <a:latin typeface="Century Gothic" panose="020B0502020202020204" pitchFamily="34" charset="0"/>
              </a:rPr>
              <a:t>÷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r>
              <a:rPr lang="en-US" sz="3200" dirty="0" smtClean="0">
                <a:latin typeface="Century Gothic" panose="020B0502020202020204" pitchFamily="34" charset="0"/>
              </a:rPr>
              <a:t>0.21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97930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Divide Decimals by</a:t>
            </a:r>
            <a:br>
              <a:rPr lang="en-US" dirty="0" smtClean="0">
                <a:latin typeface="Century Gothic" panose="020B0502020202020204" pitchFamily="34" charset="0"/>
              </a:rPr>
            </a:br>
            <a:r>
              <a:rPr lang="en-US" dirty="0" smtClean="0">
                <a:latin typeface="Century Gothic" panose="020B0502020202020204" pitchFamily="34" charset="0"/>
              </a:rPr>
              <a:t>Multiples of 10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Wave 1"/>
          <p:cNvSpPr/>
          <p:nvPr/>
        </p:nvSpPr>
        <p:spPr>
          <a:xfrm>
            <a:off x="723912" y="1694948"/>
            <a:ext cx="3960240" cy="1334282"/>
          </a:xfrm>
          <a:prstGeom prst="wave">
            <a:avLst>
              <a:gd name="adj1" fmla="val 12500"/>
              <a:gd name="adj2" fmla="val -307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by expressing the whole in tenths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3998" y="3002580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0.32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>
                <a:latin typeface="Century Gothic" panose="020B0502020202020204" pitchFamily="34" charset="0"/>
              </a:rPr>
              <a:t>4</a:t>
            </a:r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476" y="3926347"/>
            <a:ext cx="3727197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32</a:t>
            </a:r>
            <a:r>
              <a:rPr lang="en-US" sz="3200" dirty="0" smtClean="0"/>
              <a:t> hundredths </a:t>
            </a:r>
            <a:r>
              <a:rPr lang="en-US" sz="3200" dirty="0" smtClean="0">
                <a:latin typeface="Century Gothic" panose="020B0502020202020204" pitchFamily="34" charset="0"/>
              </a:rPr>
              <a:t>÷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 smtClean="0">
                <a:latin typeface="Century Gothic" panose="020B0502020202020204" pitchFamily="34" charset="0"/>
              </a:rPr>
              <a:t>8 hundredths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10" name="Wave 9"/>
          <p:cNvSpPr/>
          <p:nvPr/>
        </p:nvSpPr>
        <p:spPr>
          <a:xfrm>
            <a:off x="4878812" y="1910744"/>
            <a:ext cx="3960240" cy="2003952"/>
          </a:xfrm>
          <a:prstGeom prst="wave">
            <a:avLst>
              <a:gd name="adj1" fmla="val 12500"/>
              <a:gd name="adj2" fmla="val -3077"/>
            </a:avLst>
          </a:prstGeom>
          <a:solidFill>
            <a:srgbClr val="F030FF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Solve with 3 steps and by taking out the ten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96292" y="3710903"/>
            <a:ext cx="3942760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entury Gothic" panose="020B0502020202020204" pitchFamily="34" charset="0"/>
              </a:rPr>
              <a:t>0.32 </a:t>
            </a:r>
            <a:r>
              <a:rPr lang="en-US" sz="5400" dirty="0">
                <a:latin typeface="Century Gothic" panose="020B0502020202020204" pitchFamily="34" charset="0"/>
              </a:rPr>
              <a:t>÷ </a:t>
            </a:r>
            <a:r>
              <a:rPr lang="en-US" sz="5400" dirty="0">
                <a:latin typeface="Century Gothic" panose="020B0502020202020204" pitchFamily="34" charset="0"/>
              </a:rPr>
              <a:t>4</a:t>
            </a:r>
            <a:r>
              <a:rPr lang="en-US" sz="5400" dirty="0" smtClean="0">
                <a:latin typeface="Century Gothic" panose="020B0502020202020204" pitchFamily="34" charset="0"/>
              </a:rPr>
              <a:t>0 </a:t>
            </a:r>
            <a:r>
              <a:rPr lang="en-US" sz="54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endParaRPr lang="en-US" sz="5400" dirty="0" smtClean="0">
              <a:latin typeface="Century Gothic" panose="020B0502020202020204" pitchFamily="34" charset="0"/>
            </a:endParaRPr>
          </a:p>
          <a:p>
            <a:r>
              <a:rPr lang="en-US" sz="5400" dirty="0" smtClean="0">
                <a:latin typeface="Century Gothic" panose="020B0502020202020204" pitchFamily="34" charset="0"/>
              </a:rPr>
              <a:t> </a:t>
            </a:r>
            <a:endParaRPr lang="en-US" sz="5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1507" y="4617356"/>
            <a:ext cx="2882419" cy="1569660"/>
          </a:xfrm>
          <a:prstGeom prst="rect">
            <a:avLst/>
          </a:prstGeom>
          <a:solidFill>
            <a:srgbClr val="F030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0</a:t>
            </a:r>
            <a:r>
              <a:rPr lang="en-US" sz="3200" dirty="0" smtClean="0"/>
              <a:t>.32 </a:t>
            </a:r>
            <a:r>
              <a:rPr lang="en-US" sz="3200" dirty="0" smtClean="0">
                <a:latin typeface="Century Gothic" panose="020B0502020202020204" pitchFamily="34" charset="0"/>
              </a:rPr>
              <a:t>÷ 10 </a:t>
            </a:r>
            <a:r>
              <a:rPr lang="en-US" sz="3200" dirty="0">
                <a:latin typeface="Century Gothic" panose="020B0502020202020204" pitchFamily="34" charset="0"/>
              </a:rPr>
              <a:t>÷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 </a:t>
            </a:r>
          </a:p>
          <a:p>
            <a:pPr algn="ctr"/>
            <a:r>
              <a:rPr lang="en-US" sz="3200" dirty="0" smtClean="0"/>
              <a:t> </a:t>
            </a:r>
            <a:r>
              <a:rPr lang="en-US" sz="3200" dirty="0" smtClean="0"/>
              <a:t>0.032 </a:t>
            </a:r>
            <a:r>
              <a:rPr lang="en-US" sz="3200" dirty="0">
                <a:latin typeface="Century Gothic" panose="020B0502020202020204" pitchFamily="34" charset="0"/>
              </a:rPr>
              <a:t>÷ </a:t>
            </a:r>
            <a:r>
              <a:rPr lang="en-US" sz="3200" dirty="0"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atin typeface="Century Gothic" panose="020B0502020202020204" pitchFamily="34" charset="0"/>
              </a:rPr>
              <a:t>=</a:t>
            </a:r>
          </a:p>
          <a:p>
            <a:pPr algn="ctr"/>
            <a:r>
              <a:rPr lang="en-US" sz="3200" dirty="0" smtClean="0">
                <a:latin typeface="Century Gothic" panose="020B0502020202020204" pitchFamily="34" charset="0"/>
              </a:rPr>
              <a:t>0.008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78072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44" y="179309"/>
            <a:ext cx="8229600" cy="59497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/>
              <a:t>Let’s Review Unit Conversions!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2276704" y="789492"/>
            <a:ext cx="5355434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1 </a:t>
            </a:r>
            <a:r>
              <a:rPr lang="en-US" sz="3200" b="1" dirty="0"/>
              <a:t>l</a:t>
            </a:r>
            <a:r>
              <a:rPr lang="en-US" sz="3200" b="1" dirty="0" smtClean="0"/>
              <a:t>iter </a:t>
            </a:r>
            <a:r>
              <a:rPr lang="en-US" sz="3200" b="1" dirty="0" smtClean="0"/>
              <a:t>= _____ </a:t>
            </a:r>
            <a:r>
              <a:rPr lang="en-US" sz="3200" b="1" dirty="0" smtClean="0"/>
              <a:t>milliliters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77870" y="1082036"/>
            <a:ext cx="889987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1,000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3687">
            <a:off x="227157" y="268122"/>
            <a:ext cx="2093040" cy="1553500"/>
          </a:xfrm>
          <a:prstGeom prst="rect">
            <a:avLst/>
          </a:prstGeom>
        </p:spPr>
      </p:pic>
      <p:sp>
        <p:nvSpPr>
          <p:cNvPr id="18" name="Horizontal Scroll 17"/>
          <p:cNvSpPr/>
          <p:nvPr/>
        </p:nvSpPr>
        <p:spPr>
          <a:xfrm>
            <a:off x="2259454" y="2086084"/>
            <a:ext cx="5355434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1 </a:t>
            </a:r>
            <a:r>
              <a:rPr lang="en-US" sz="3200" b="1" dirty="0" smtClean="0"/>
              <a:t>foot</a:t>
            </a:r>
            <a:r>
              <a:rPr lang="en-US" sz="3200" b="1" dirty="0" smtClean="0"/>
              <a:t> </a:t>
            </a:r>
            <a:r>
              <a:rPr lang="en-US" sz="3200" b="1" dirty="0" smtClean="0"/>
              <a:t>= _____ </a:t>
            </a:r>
            <a:r>
              <a:rPr lang="en-US" sz="3200" b="1" dirty="0" smtClean="0"/>
              <a:t>inches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58444" y="2376223"/>
            <a:ext cx="49665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12</a:t>
            </a:r>
            <a:endParaRPr lang="en-US" sz="2400" b="1" dirty="0"/>
          </a:p>
        </p:txBody>
      </p:sp>
      <p:sp>
        <p:nvSpPr>
          <p:cNvPr id="30" name="Horizontal Scroll 29"/>
          <p:cNvSpPr/>
          <p:nvPr/>
        </p:nvSpPr>
        <p:spPr>
          <a:xfrm>
            <a:off x="2259454" y="3337673"/>
            <a:ext cx="5355434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1 </a:t>
            </a:r>
            <a:r>
              <a:rPr lang="en-US" sz="3200" b="1" dirty="0" smtClean="0"/>
              <a:t>kg</a:t>
            </a:r>
            <a:r>
              <a:rPr lang="en-US" sz="3200" b="1" dirty="0" smtClean="0"/>
              <a:t> </a:t>
            </a:r>
            <a:r>
              <a:rPr lang="en-US" sz="3200" b="1" dirty="0" smtClean="0"/>
              <a:t>= _____ </a:t>
            </a:r>
            <a:r>
              <a:rPr lang="en-US" sz="3200" b="1" dirty="0" smtClean="0"/>
              <a:t>g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972924" y="3624188"/>
            <a:ext cx="889987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1,000</a:t>
            </a:r>
            <a:endParaRPr lang="en-US" sz="2400" b="1" dirty="0"/>
          </a:p>
        </p:txBody>
      </p:sp>
      <p:sp>
        <p:nvSpPr>
          <p:cNvPr id="32" name="Horizontal Scroll 31"/>
          <p:cNvSpPr/>
          <p:nvPr/>
        </p:nvSpPr>
        <p:spPr>
          <a:xfrm>
            <a:off x="2259454" y="4623378"/>
            <a:ext cx="5355434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1 </a:t>
            </a:r>
            <a:r>
              <a:rPr lang="en-US" sz="3200" b="1" dirty="0" err="1" smtClean="0"/>
              <a:t>lb</a:t>
            </a:r>
            <a:r>
              <a:rPr lang="en-US" sz="3200" b="1" dirty="0" smtClean="0"/>
              <a:t> </a:t>
            </a:r>
            <a:r>
              <a:rPr lang="en-US" sz="3200" b="1" dirty="0" smtClean="0"/>
              <a:t>= _____ </a:t>
            </a:r>
            <a:r>
              <a:rPr lang="en-US" sz="3200" b="1" dirty="0" smtClean="0"/>
              <a:t>oz.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822863" y="4883421"/>
            <a:ext cx="49665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16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86570" y="408945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6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969"/>
            <a:ext cx="8229600" cy="87004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dirty="0" smtClean="0"/>
              <a:t>Write an Equation &amp; Convert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Horizontal Scroll 4"/>
          <p:cNvSpPr/>
          <p:nvPr/>
        </p:nvSpPr>
        <p:spPr>
          <a:xfrm>
            <a:off x="457200" y="1244622"/>
            <a:ext cx="6684698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0.732 liters= ______________ mL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30008" y="1561218"/>
            <a:ext cx="2543184" cy="461665"/>
          </a:xfrm>
          <a:prstGeom prst="rect">
            <a:avLst/>
          </a:prstGeom>
          <a:solidFill>
            <a:srgbClr val="FF3FC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0.732 x 1000 = 732</a:t>
            </a:r>
            <a:endParaRPr lang="en-US" sz="2400" dirty="0"/>
          </a:p>
        </p:txBody>
      </p:sp>
      <p:sp>
        <p:nvSpPr>
          <p:cNvPr id="9" name="Horizontal Scroll 8"/>
          <p:cNvSpPr/>
          <p:nvPr/>
        </p:nvSpPr>
        <p:spPr>
          <a:xfrm>
            <a:off x="970815" y="2422684"/>
            <a:ext cx="6684698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0.037 liters= ______________ mL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27102" y="2692292"/>
            <a:ext cx="2387192" cy="461665"/>
          </a:xfrm>
          <a:prstGeom prst="rect">
            <a:avLst/>
          </a:prstGeom>
          <a:solidFill>
            <a:srgbClr val="FF3FC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0.037 x 1000 = 37</a:t>
            </a:r>
            <a:endParaRPr lang="en-US" sz="2400" dirty="0"/>
          </a:p>
        </p:txBody>
      </p:sp>
      <p:sp>
        <p:nvSpPr>
          <p:cNvPr id="11" name="Horizontal Scroll 10"/>
          <p:cNvSpPr/>
          <p:nvPr/>
        </p:nvSpPr>
        <p:spPr>
          <a:xfrm>
            <a:off x="1321301" y="3719276"/>
            <a:ext cx="6684698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0.537 kg= ______________ g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12545" y="3951526"/>
            <a:ext cx="2543184" cy="461665"/>
          </a:xfrm>
          <a:prstGeom prst="rect">
            <a:avLst/>
          </a:prstGeom>
          <a:solidFill>
            <a:srgbClr val="FF3FC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0.537 x 1000 = 537</a:t>
            </a:r>
            <a:endParaRPr lang="en-US" sz="2400" dirty="0"/>
          </a:p>
        </p:txBody>
      </p:sp>
      <p:sp>
        <p:nvSpPr>
          <p:cNvPr id="13" name="Horizontal Scroll 12"/>
          <p:cNvSpPr/>
          <p:nvPr/>
        </p:nvSpPr>
        <p:spPr>
          <a:xfrm>
            <a:off x="1730048" y="5015868"/>
            <a:ext cx="6684698" cy="114419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0.04 kg= ______________ g</a:t>
            </a:r>
            <a:endParaRPr lang="en-US" sz="3200" b="1" dirty="0" smtClean="0"/>
          </a:p>
          <a:p>
            <a:pPr algn="ctr"/>
            <a:endParaRPr 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04771" y="5292316"/>
            <a:ext cx="2231200" cy="461665"/>
          </a:xfrm>
          <a:prstGeom prst="rect">
            <a:avLst/>
          </a:prstGeom>
          <a:solidFill>
            <a:srgbClr val="FF3FC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0.04 x 1000 = 40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5318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2868" y="1250841"/>
            <a:ext cx="8495311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Michael has 567 pennies, Jorge has 464, and Jaime has 661.  If the pennies are shared equally by the 3 boys and 33 of their classmates, how much money will each classmate receive?  </a:t>
            </a:r>
          </a:p>
          <a:p>
            <a:pPr algn="ctr"/>
            <a:r>
              <a:rPr lang="en-US" sz="3600" dirty="0" smtClean="0"/>
              <a:t>Express your final answer in </a:t>
            </a:r>
            <a:r>
              <a:rPr lang="en-US" sz="3600" u="sng" dirty="0" smtClean="0"/>
              <a:t>dollars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516857" y="336081"/>
            <a:ext cx="4264675" cy="584776"/>
          </a:xfrm>
          <a:prstGeom prst="rect">
            <a:avLst/>
          </a:prstGeom>
          <a:solidFill>
            <a:srgbClr val="FF3FC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Application Problem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932090" y="6352143"/>
            <a:ext cx="1842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Click for answer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18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94427" y="336081"/>
            <a:ext cx="5674582" cy="584776"/>
          </a:xfrm>
          <a:prstGeom prst="rect">
            <a:avLst/>
          </a:prstGeom>
          <a:solidFill>
            <a:srgbClr val="FF3FC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Application </a:t>
            </a:r>
            <a:r>
              <a:rPr lang="en-US" sz="3200" dirty="0" smtClean="0"/>
              <a:t>Problem Solution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51" y="1686448"/>
            <a:ext cx="7431837" cy="241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9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Grade Module 2 – Lesson 27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9826" y="48352"/>
            <a:ext cx="2287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2868" y="580796"/>
            <a:ext cx="8401177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In a 77 kilometer relay race, each 22 team members runs an equal distance.  How many kilometers does each team member run?</a:t>
            </a:r>
            <a:endParaRPr lang="en-US" sz="2400" dirty="0"/>
          </a:p>
        </p:txBody>
      </p:sp>
      <p:sp>
        <p:nvSpPr>
          <p:cNvPr id="7" name="Cloud 6"/>
          <p:cNvSpPr/>
          <p:nvPr/>
        </p:nvSpPr>
        <p:spPr>
          <a:xfrm rot="21334836">
            <a:off x="52950" y="1561265"/>
            <a:ext cx="3938416" cy="152626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Write a division equation to solve for the number of kilometers run by each team member.</a:t>
            </a:r>
            <a:endParaRPr lang="en-US" dirty="0"/>
          </a:p>
        </p:txBody>
      </p:sp>
      <p:sp>
        <p:nvSpPr>
          <p:cNvPr id="8" name="Down Ribbon 7"/>
          <p:cNvSpPr/>
          <p:nvPr/>
        </p:nvSpPr>
        <p:spPr>
          <a:xfrm>
            <a:off x="4276327" y="1596171"/>
            <a:ext cx="4241372" cy="1060230"/>
          </a:xfrm>
          <a:prstGeom prst="ribbon">
            <a:avLst>
              <a:gd name="adj1" fmla="val 7876"/>
              <a:gd name="adj2" fmla="val 609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77 ÷ 22</a:t>
            </a:r>
            <a:endParaRPr lang="en-US" sz="40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3903336" y="3225351"/>
            <a:ext cx="2540286" cy="657982"/>
            <a:chOff x="3903336" y="3225351"/>
            <a:chExt cx="2540286" cy="657982"/>
          </a:xfrm>
        </p:grpSpPr>
        <p:sp>
          <p:nvSpPr>
            <p:cNvPr id="9" name="TextBox 8"/>
            <p:cNvSpPr txBox="1"/>
            <p:nvPr/>
          </p:nvSpPr>
          <p:spPr>
            <a:xfrm>
              <a:off x="4614239" y="3237002"/>
              <a:ext cx="7570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7</a:t>
              </a:r>
              <a:r>
                <a:rPr lang="en-US" sz="3600" dirty="0" smtClean="0"/>
                <a:t> </a:t>
              </a:r>
              <a:r>
                <a:rPr lang="en-US" sz="3600" dirty="0"/>
                <a:t>7</a:t>
              </a:r>
              <a:r>
                <a:rPr lang="en-US" sz="3600" dirty="0" smtClean="0"/>
                <a:t> </a:t>
              </a:r>
              <a:endParaRPr lang="en-US" sz="36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03336" y="3225351"/>
              <a:ext cx="6526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22</a:t>
              </a:r>
              <a:endParaRPr lang="en-US" sz="3600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4590935" y="3271955"/>
              <a:ext cx="0" cy="56118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590935" y="3237002"/>
              <a:ext cx="1852687" cy="2330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Oval Callout 14"/>
          <p:cNvSpPr/>
          <p:nvPr/>
        </p:nvSpPr>
        <p:spPr>
          <a:xfrm>
            <a:off x="6688315" y="2520180"/>
            <a:ext cx="2455685" cy="1363153"/>
          </a:xfrm>
          <a:prstGeom prst="wedgeEllipseCallout">
            <a:avLst>
              <a:gd name="adj1" fmla="val -60291"/>
              <a:gd name="adj2" fmla="val -587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Let’s solve this together using the standard algorithm.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88315" y="6080012"/>
            <a:ext cx="226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*use ink tools to solve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771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795</Words>
  <Application>Microsoft Macintosh PowerPoint</Application>
  <PresentationFormat>On-screen Show (4:3)</PresentationFormat>
  <Paragraphs>136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Lesson 27: I can divide decimal dividends by two-digit divisors, estimating quotients, reasoning about the placement of the decimal point, and making connections to a written method.</vt:lpstr>
      <vt:lpstr>Divide Decimals by Multiples of 10</vt:lpstr>
      <vt:lpstr>Divide Decimals by Multiples of 10</vt:lpstr>
      <vt:lpstr>Divide Decimals by Multiples of 10</vt:lpstr>
      <vt:lpstr>Let’s Review Unit Conversions!</vt:lpstr>
      <vt:lpstr>Write an Equation &amp; Convert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 Ready to Complete the Problem Set on Your Own!</vt:lpstr>
      <vt:lpstr>PowerPoint Presentation</vt:lpstr>
      <vt:lpstr>PowerPoint Presentation</vt:lpstr>
    </vt:vector>
  </TitlesOfParts>
  <Company>Mamaroneck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27: I can divide decimal dividends by two-digit divisors, estimating quotients, reasoning about the placement of the decimal point, and making connections to a written method.</dc:title>
  <dc:creator>Leigh-Ann Pieragostini</dc:creator>
  <cp:lastModifiedBy>Leigh-Ann Pieragostini</cp:lastModifiedBy>
  <cp:revision>24</cp:revision>
  <dcterms:created xsi:type="dcterms:W3CDTF">2014-10-07T01:49:28Z</dcterms:created>
  <dcterms:modified xsi:type="dcterms:W3CDTF">2014-10-07T02:55:13Z</dcterms:modified>
</cp:coreProperties>
</file>